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0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63E41-27DE-469F-A813-FAF0A74B6B9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FE24431-3DAE-4C7F-B12C-105E58469374}">
      <dgm:prSet phldrT="[Texto]"/>
      <dgm:spPr/>
      <dgm:t>
        <a:bodyPr/>
        <a:lstStyle/>
        <a:p>
          <a:endParaRPr lang="es-ES" dirty="0">
            <a:solidFill>
              <a:srgbClr val="FF0000"/>
            </a:solidFill>
          </a:endParaRPr>
        </a:p>
      </dgm:t>
    </dgm:pt>
    <dgm:pt modelId="{56E9DA60-15BB-45E4-8E4E-915930E262AD}" type="parTrans" cxnId="{9B090C0E-F597-46A5-BEB2-DEBD8E5D71D6}">
      <dgm:prSet/>
      <dgm:spPr/>
      <dgm:t>
        <a:bodyPr/>
        <a:lstStyle/>
        <a:p>
          <a:endParaRPr lang="es-ES"/>
        </a:p>
      </dgm:t>
    </dgm:pt>
    <dgm:pt modelId="{2FD654C0-1B97-4815-A446-B4D0E80BD36B}" type="sibTrans" cxnId="{9B090C0E-F597-46A5-BEB2-DEBD8E5D71D6}">
      <dgm:prSet/>
      <dgm:spPr/>
      <dgm:t>
        <a:bodyPr/>
        <a:lstStyle/>
        <a:p>
          <a:endParaRPr lang="es-ES"/>
        </a:p>
      </dgm:t>
    </dgm:pt>
    <dgm:pt modelId="{774B454D-20CE-492D-812A-14E06FCAB3A0}">
      <dgm:prSet phldrT="[Texto]"/>
      <dgm:spPr/>
      <dgm:t>
        <a:bodyPr/>
        <a:lstStyle/>
        <a:p>
          <a:r>
            <a:rPr lang="es-ES" dirty="0" smtClean="0">
              <a:latin typeface="Gibson" pitchFamily="50" charset="0"/>
            </a:rPr>
            <a:t>AMENAZAS</a:t>
          </a:r>
        </a:p>
        <a:p>
          <a:r>
            <a:rPr lang="es-ES" dirty="0" smtClean="0">
              <a:solidFill>
                <a:srgbClr val="FF0000"/>
              </a:solidFill>
              <a:latin typeface="Gibson" pitchFamily="50" charset="0"/>
            </a:rPr>
            <a:t>La falta de información en línea por parte de las autoridades correspondientes generan confusión a los usuarios y ciudadanos</a:t>
          </a:r>
          <a:endParaRPr lang="es-ES" dirty="0">
            <a:solidFill>
              <a:srgbClr val="FF0000"/>
            </a:solidFill>
            <a:latin typeface="Gibson" pitchFamily="50" charset="0"/>
          </a:endParaRPr>
        </a:p>
      </dgm:t>
    </dgm:pt>
    <dgm:pt modelId="{5210899A-3B69-4FEB-97D2-92E20D5F8112}" type="parTrans" cxnId="{0A7BF435-C2EB-43A6-9B9C-BBC394FF8433}">
      <dgm:prSet/>
      <dgm:spPr/>
      <dgm:t>
        <a:bodyPr/>
        <a:lstStyle/>
        <a:p>
          <a:endParaRPr lang="es-ES"/>
        </a:p>
      </dgm:t>
    </dgm:pt>
    <dgm:pt modelId="{F4D1C7B7-2FE6-424E-8DD9-D73B75B8E551}" type="sibTrans" cxnId="{0A7BF435-C2EB-43A6-9B9C-BBC394FF8433}">
      <dgm:prSet/>
      <dgm:spPr/>
      <dgm:t>
        <a:bodyPr/>
        <a:lstStyle/>
        <a:p>
          <a:endParaRPr lang="es-ES"/>
        </a:p>
      </dgm:t>
    </dgm:pt>
    <dgm:pt modelId="{50C5BE3B-39A8-4756-A211-C84F6FFFDE3F}">
      <dgm:prSet phldrT="[Texto]"/>
      <dgm:spPr/>
      <dgm:t>
        <a:bodyPr/>
        <a:lstStyle/>
        <a:p>
          <a:r>
            <a:rPr lang="es-ES" dirty="0" smtClean="0">
              <a:latin typeface="Gibson" pitchFamily="50" charset="0"/>
            </a:rPr>
            <a:t>FORTALEZAS</a:t>
          </a:r>
        </a:p>
        <a:p>
          <a:r>
            <a:rPr lang="es-ES" dirty="0" smtClean="0">
              <a:solidFill>
                <a:srgbClr val="FF0000"/>
              </a:solidFill>
              <a:latin typeface="Gibson" pitchFamily="50" charset="0"/>
            </a:rPr>
            <a:t>Información veraz y conciliada en los reportes mensuales entregados</a:t>
          </a:r>
          <a:endParaRPr lang="es-ES" dirty="0">
            <a:solidFill>
              <a:srgbClr val="FF0000"/>
            </a:solidFill>
            <a:latin typeface="Gibson" pitchFamily="50" charset="0"/>
          </a:endParaRPr>
        </a:p>
      </dgm:t>
    </dgm:pt>
    <dgm:pt modelId="{8CBE1F5E-7738-4ECA-8136-7DEB0F6F8C98}" type="parTrans" cxnId="{33184F40-5CBB-4950-910E-7833B4413DAD}">
      <dgm:prSet/>
      <dgm:spPr/>
      <dgm:t>
        <a:bodyPr/>
        <a:lstStyle/>
        <a:p>
          <a:endParaRPr lang="es-ES"/>
        </a:p>
      </dgm:t>
    </dgm:pt>
    <dgm:pt modelId="{0BFC212C-D9DE-443B-9F07-A1741CB630A2}" type="sibTrans" cxnId="{33184F40-5CBB-4950-910E-7833B4413DAD}">
      <dgm:prSet/>
      <dgm:spPr/>
      <dgm:t>
        <a:bodyPr/>
        <a:lstStyle/>
        <a:p>
          <a:endParaRPr lang="es-ES"/>
        </a:p>
      </dgm:t>
    </dgm:pt>
    <dgm:pt modelId="{36818FA6-A7BD-465E-A9F9-9B9D53103015}">
      <dgm:prSet phldrT="[Texto]"/>
      <dgm:spPr/>
      <dgm:t>
        <a:bodyPr/>
        <a:lstStyle/>
        <a:p>
          <a:r>
            <a:rPr lang="es-ES" dirty="0" smtClean="0">
              <a:latin typeface="Gibson" pitchFamily="50" charset="0"/>
            </a:rPr>
            <a:t>DEBILIDADES</a:t>
          </a:r>
        </a:p>
        <a:p>
          <a:r>
            <a:rPr lang="es-ES" dirty="0" smtClean="0">
              <a:solidFill>
                <a:srgbClr val="FF0000"/>
              </a:solidFill>
              <a:latin typeface="Gibson" pitchFamily="50" charset="0"/>
            </a:rPr>
            <a:t>Presentación oportuna de las estadísticas generadas</a:t>
          </a:r>
          <a:endParaRPr lang="es-ES" dirty="0">
            <a:solidFill>
              <a:srgbClr val="FF0000"/>
            </a:solidFill>
            <a:latin typeface="Gibson" pitchFamily="50" charset="0"/>
          </a:endParaRPr>
        </a:p>
      </dgm:t>
    </dgm:pt>
    <dgm:pt modelId="{14F18C05-39F4-4B9D-83DB-FFF0F3DCBC86}" type="parTrans" cxnId="{B42F6B8D-8E0C-4F66-9C54-CCC9FC34BA5E}">
      <dgm:prSet/>
      <dgm:spPr/>
      <dgm:t>
        <a:bodyPr/>
        <a:lstStyle/>
        <a:p>
          <a:endParaRPr lang="es-ES"/>
        </a:p>
      </dgm:t>
    </dgm:pt>
    <dgm:pt modelId="{2C70DE5D-3BF1-41F0-A67B-60FD00A232CA}" type="sibTrans" cxnId="{B42F6B8D-8E0C-4F66-9C54-CCC9FC34BA5E}">
      <dgm:prSet/>
      <dgm:spPr/>
      <dgm:t>
        <a:bodyPr/>
        <a:lstStyle/>
        <a:p>
          <a:endParaRPr lang="es-ES"/>
        </a:p>
      </dgm:t>
    </dgm:pt>
    <dgm:pt modelId="{262A002D-C247-468C-96C2-2A7CA306A168}">
      <dgm:prSet phldrT="[Texto]"/>
      <dgm:spPr/>
      <dgm:t>
        <a:bodyPr/>
        <a:lstStyle/>
        <a:p>
          <a:r>
            <a:rPr lang="es-ES" dirty="0" smtClean="0">
              <a:latin typeface="Gibson" pitchFamily="50" charset="0"/>
            </a:rPr>
            <a:t>OPORTUNIDADES</a:t>
          </a:r>
        </a:p>
        <a:p>
          <a:r>
            <a:rPr lang="es-ES" dirty="0" smtClean="0">
              <a:solidFill>
                <a:srgbClr val="FF0000"/>
              </a:solidFill>
              <a:latin typeface="Gibson" pitchFamily="50" charset="0"/>
            </a:rPr>
            <a:t>La difusión a través de los medios digitales para alcanzar a un mayor numero de usuarios </a:t>
          </a:r>
          <a:endParaRPr lang="es-ES" dirty="0">
            <a:solidFill>
              <a:srgbClr val="FF0000"/>
            </a:solidFill>
            <a:latin typeface="Gibson" pitchFamily="50" charset="0"/>
          </a:endParaRPr>
        </a:p>
      </dgm:t>
    </dgm:pt>
    <dgm:pt modelId="{3EF9D36B-A6FC-4759-8A5C-AF4AFFD5E42C}" type="parTrans" cxnId="{9ACF1FA5-6DDF-4E91-BCD3-A3164441AB8E}">
      <dgm:prSet/>
      <dgm:spPr/>
      <dgm:t>
        <a:bodyPr/>
        <a:lstStyle/>
        <a:p>
          <a:endParaRPr lang="es-ES"/>
        </a:p>
      </dgm:t>
    </dgm:pt>
    <dgm:pt modelId="{E3B700BC-A84E-4156-8818-280597776393}" type="sibTrans" cxnId="{9ACF1FA5-6DDF-4E91-BCD3-A3164441AB8E}">
      <dgm:prSet/>
      <dgm:spPr/>
      <dgm:t>
        <a:bodyPr/>
        <a:lstStyle/>
        <a:p>
          <a:endParaRPr lang="es-ES"/>
        </a:p>
      </dgm:t>
    </dgm:pt>
    <dgm:pt modelId="{4083C258-0A74-4F35-9DEA-47D35B42BAA7}" type="pres">
      <dgm:prSet presAssocID="{00563E41-27DE-469F-A813-FAF0A74B6B9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61BDEDD-F63D-47CE-9975-E3A267B18F79}" type="pres">
      <dgm:prSet presAssocID="{00563E41-27DE-469F-A813-FAF0A74B6B96}" presName="matrix" presStyleCnt="0"/>
      <dgm:spPr/>
    </dgm:pt>
    <dgm:pt modelId="{60D56D43-B2A0-425C-9DD3-A2142924C371}" type="pres">
      <dgm:prSet presAssocID="{00563E41-27DE-469F-A813-FAF0A74B6B96}" presName="tile1" presStyleLbl="node1" presStyleIdx="0" presStyleCnt="4"/>
      <dgm:spPr/>
      <dgm:t>
        <a:bodyPr/>
        <a:lstStyle/>
        <a:p>
          <a:endParaRPr lang="es-ES"/>
        </a:p>
      </dgm:t>
    </dgm:pt>
    <dgm:pt modelId="{91A18012-4F51-490D-ACCD-A877FBCA159F}" type="pres">
      <dgm:prSet presAssocID="{00563E41-27DE-469F-A813-FAF0A74B6B9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9A7E39-AA24-4179-8E8E-A5124A24BB2A}" type="pres">
      <dgm:prSet presAssocID="{00563E41-27DE-469F-A813-FAF0A74B6B96}" presName="tile2" presStyleLbl="node1" presStyleIdx="1" presStyleCnt="4" custLinFactNeighborX="1291" custLinFactNeighborY="-906"/>
      <dgm:spPr/>
      <dgm:t>
        <a:bodyPr/>
        <a:lstStyle/>
        <a:p>
          <a:endParaRPr lang="es-ES"/>
        </a:p>
      </dgm:t>
    </dgm:pt>
    <dgm:pt modelId="{3032D138-7145-4DA4-B6B6-2C41D50E9EC1}" type="pres">
      <dgm:prSet presAssocID="{00563E41-27DE-469F-A813-FAF0A74B6B9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6A8CCF-3464-42C4-9ED9-ADC01FDFA118}" type="pres">
      <dgm:prSet presAssocID="{00563E41-27DE-469F-A813-FAF0A74B6B96}" presName="tile3" presStyleLbl="node1" presStyleIdx="2" presStyleCnt="4"/>
      <dgm:spPr/>
      <dgm:t>
        <a:bodyPr/>
        <a:lstStyle/>
        <a:p>
          <a:endParaRPr lang="es-ES"/>
        </a:p>
      </dgm:t>
    </dgm:pt>
    <dgm:pt modelId="{22523066-46A1-4D57-8197-D6D0A6ED7000}" type="pres">
      <dgm:prSet presAssocID="{00563E41-27DE-469F-A813-FAF0A74B6B9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776D2C-6218-4795-B384-B8CE62CBF6CB}" type="pres">
      <dgm:prSet presAssocID="{00563E41-27DE-469F-A813-FAF0A74B6B96}" presName="tile4" presStyleLbl="node1" presStyleIdx="3" presStyleCnt="4" custLinFactNeighborX="1033" custLinFactNeighborY="0"/>
      <dgm:spPr/>
      <dgm:t>
        <a:bodyPr/>
        <a:lstStyle/>
        <a:p>
          <a:endParaRPr lang="es-ES"/>
        </a:p>
      </dgm:t>
    </dgm:pt>
    <dgm:pt modelId="{87B56B80-B80E-432D-86C7-F08FE512D21A}" type="pres">
      <dgm:prSet presAssocID="{00563E41-27DE-469F-A813-FAF0A74B6B9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D883C0-6153-401A-A373-A9BE35DE0080}" type="pres">
      <dgm:prSet presAssocID="{00563E41-27DE-469F-A813-FAF0A74B6B9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9B090C0E-F597-46A5-BEB2-DEBD8E5D71D6}" srcId="{00563E41-27DE-469F-A813-FAF0A74B6B96}" destId="{AFE24431-3DAE-4C7F-B12C-105E58469374}" srcOrd="0" destOrd="0" parTransId="{56E9DA60-15BB-45E4-8E4E-915930E262AD}" sibTransId="{2FD654C0-1B97-4815-A446-B4D0E80BD36B}"/>
    <dgm:cxn modelId="{0A7BF435-C2EB-43A6-9B9C-BBC394FF8433}" srcId="{AFE24431-3DAE-4C7F-B12C-105E58469374}" destId="{774B454D-20CE-492D-812A-14E06FCAB3A0}" srcOrd="0" destOrd="0" parTransId="{5210899A-3B69-4FEB-97D2-92E20D5F8112}" sibTransId="{F4D1C7B7-2FE6-424E-8DD9-D73B75B8E551}"/>
    <dgm:cxn modelId="{1290634C-1A99-4EEF-B0E4-FCA2D81800A9}" type="presOf" srcId="{00563E41-27DE-469F-A813-FAF0A74B6B96}" destId="{4083C258-0A74-4F35-9DEA-47D35B42BAA7}" srcOrd="0" destOrd="0" presId="urn:microsoft.com/office/officeart/2005/8/layout/matrix1"/>
    <dgm:cxn modelId="{B63BEF99-E1AD-4404-BB4B-90D538C8E5C9}" type="presOf" srcId="{50C5BE3B-39A8-4756-A211-C84F6FFFDE3F}" destId="{3032D138-7145-4DA4-B6B6-2C41D50E9EC1}" srcOrd="1" destOrd="0" presId="urn:microsoft.com/office/officeart/2005/8/layout/matrix1"/>
    <dgm:cxn modelId="{2398FEEF-9A73-45FC-B845-CA7A97198C7D}" type="presOf" srcId="{36818FA6-A7BD-465E-A9F9-9B9D53103015}" destId="{22523066-46A1-4D57-8197-D6D0A6ED7000}" srcOrd="1" destOrd="0" presId="urn:microsoft.com/office/officeart/2005/8/layout/matrix1"/>
    <dgm:cxn modelId="{4F3A8D42-220D-4618-A963-76449495BA98}" type="presOf" srcId="{50C5BE3B-39A8-4756-A211-C84F6FFFDE3F}" destId="{A59A7E39-AA24-4179-8E8E-A5124A24BB2A}" srcOrd="0" destOrd="0" presId="urn:microsoft.com/office/officeart/2005/8/layout/matrix1"/>
    <dgm:cxn modelId="{B42F6B8D-8E0C-4F66-9C54-CCC9FC34BA5E}" srcId="{AFE24431-3DAE-4C7F-B12C-105E58469374}" destId="{36818FA6-A7BD-465E-A9F9-9B9D53103015}" srcOrd="2" destOrd="0" parTransId="{14F18C05-39F4-4B9D-83DB-FFF0F3DCBC86}" sibTransId="{2C70DE5D-3BF1-41F0-A67B-60FD00A232CA}"/>
    <dgm:cxn modelId="{F63F5AAA-DA01-4E57-A10D-C6DD0C21F79B}" type="presOf" srcId="{36818FA6-A7BD-465E-A9F9-9B9D53103015}" destId="{306A8CCF-3464-42C4-9ED9-ADC01FDFA118}" srcOrd="0" destOrd="0" presId="urn:microsoft.com/office/officeart/2005/8/layout/matrix1"/>
    <dgm:cxn modelId="{092130D7-B020-48C0-8F49-034DD4E5AD9C}" type="presOf" srcId="{774B454D-20CE-492D-812A-14E06FCAB3A0}" destId="{60D56D43-B2A0-425C-9DD3-A2142924C371}" srcOrd="0" destOrd="0" presId="urn:microsoft.com/office/officeart/2005/8/layout/matrix1"/>
    <dgm:cxn modelId="{B7AFA8CB-E56E-4202-9886-C249734F03EB}" type="presOf" srcId="{262A002D-C247-468C-96C2-2A7CA306A168}" destId="{08776D2C-6218-4795-B384-B8CE62CBF6CB}" srcOrd="0" destOrd="0" presId="urn:microsoft.com/office/officeart/2005/8/layout/matrix1"/>
    <dgm:cxn modelId="{46E5563C-DD47-426B-9C27-286D32E3D1A2}" type="presOf" srcId="{AFE24431-3DAE-4C7F-B12C-105E58469374}" destId="{68D883C0-6153-401A-A373-A9BE35DE0080}" srcOrd="0" destOrd="0" presId="urn:microsoft.com/office/officeart/2005/8/layout/matrix1"/>
    <dgm:cxn modelId="{7AC4F81B-9F87-4F12-94DD-D15C93CC716E}" type="presOf" srcId="{774B454D-20CE-492D-812A-14E06FCAB3A0}" destId="{91A18012-4F51-490D-ACCD-A877FBCA159F}" srcOrd="1" destOrd="0" presId="urn:microsoft.com/office/officeart/2005/8/layout/matrix1"/>
    <dgm:cxn modelId="{DA149576-9402-4D84-B262-DBFB014F2E79}" type="presOf" srcId="{262A002D-C247-468C-96C2-2A7CA306A168}" destId="{87B56B80-B80E-432D-86C7-F08FE512D21A}" srcOrd="1" destOrd="0" presId="urn:microsoft.com/office/officeart/2005/8/layout/matrix1"/>
    <dgm:cxn modelId="{9ACF1FA5-6DDF-4E91-BCD3-A3164441AB8E}" srcId="{AFE24431-3DAE-4C7F-B12C-105E58469374}" destId="{262A002D-C247-468C-96C2-2A7CA306A168}" srcOrd="3" destOrd="0" parTransId="{3EF9D36B-A6FC-4759-8A5C-AF4AFFD5E42C}" sibTransId="{E3B700BC-A84E-4156-8818-280597776393}"/>
    <dgm:cxn modelId="{33184F40-5CBB-4950-910E-7833B4413DAD}" srcId="{AFE24431-3DAE-4C7F-B12C-105E58469374}" destId="{50C5BE3B-39A8-4756-A211-C84F6FFFDE3F}" srcOrd="1" destOrd="0" parTransId="{8CBE1F5E-7738-4ECA-8136-7DEB0F6F8C98}" sibTransId="{0BFC212C-D9DE-443B-9F07-A1741CB630A2}"/>
    <dgm:cxn modelId="{0F732C46-7445-42CD-A035-CC378FAFFD8B}" type="presParOf" srcId="{4083C258-0A74-4F35-9DEA-47D35B42BAA7}" destId="{361BDEDD-F63D-47CE-9975-E3A267B18F79}" srcOrd="0" destOrd="0" presId="urn:microsoft.com/office/officeart/2005/8/layout/matrix1"/>
    <dgm:cxn modelId="{ECE1FFAA-633B-49B9-B707-0E5420447DE4}" type="presParOf" srcId="{361BDEDD-F63D-47CE-9975-E3A267B18F79}" destId="{60D56D43-B2A0-425C-9DD3-A2142924C371}" srcOrd="0" destOrd="0" presId="urn:microsoft.com/office/officeart/2005/8/layout/matrix1"/>
    <dgm:cxn modelId="{96A1B78E-05C4-4237-B78C-E5E64862C215}" type="presParOf" srcId="{361BDEDD-F63D-47CE-9975-E3A267B18F79}" destId="{91A18012-4F51-490D-ACCD-A877FBCA159F}" srcOrd="1" destOrd="0" presId="urn:microsoft.com/office/officeart/2005/8/layout/matrix1"/>
    <dgm:cxn modelId="{2307DDD9-B4FF-47F9-8330-944D3AE08EC2}" type="presParOf" srcId="{361BDEDD-F63D-47CE-9975-E3A267B18F79}" destId="{A59A7E39-AA24-4179-8E8E-A5124A24BB2A}" srcOrd="2" destOrd="0" presId="urn:microsoft.com/office/officeart/2005/8/layout/matrix1"/>
    <dgm:cxn modelId="{BD4C11E8-F917-49D6-B52D-FDBF8CBB5112}" type="presParOf" srcId="{361BDEDD-F63D-47CE-9975-E3A267B18F79}" destId="{3032D138-7145-4DA4-B6B6-2C41D50E9EC1}" srcOrd="3" destOrd="0" presId="urn:microsoft.com/office/officeart/2005/8/layout/matrix1"/>
    <dgm:cxn modelId="{DD5AC950-BF45-4A3A-BF8A-44F963A48161}" type="presParOf" srcId="{361BDEDD-F63D-47CE-9975-E3A267B18F79}" destId="{306A8CCF-3464-42C4-9ED9-ADC01FDFA118}" srcOrd="4" destOrd="0" presId="urn:microsoft.com/office/officeart/2005/8/layout/matrix1"/>
    <dgm:cxn modelId="{227E42D6-868D-497F-BFE2-12D7BD853224}" type="presParOf" srcId="{361BDEDD-F63D-47CE-9975-E3A267B18F79}" destId="{22523066-46A1-4D57-8197-D6D0A6ED7000}" srcOrd="5" destOrd="0" presId="urn:microsoft.com/office/officeart/2005/8/layout/matrix1"/>
    <dgm:cxn modelId="{CEFD25DC-BF50-4715-8920-DBB648280224}" type="presParOf" srcId="{361BDEDD-F63D-47CE-9975-E3A267B18F79}" destId="{08776D2C-6218-4795-B384-B8CE62CBF6CB}" srcOrd="6" destOrd="0" presId="urn:microsoft.com/office/officeart/2005/8/layout/matrix1"/>
    <dgm:cxn modelId="{206FEE9E-1B21-4830-A78A-141701BAABC6}" type="presParOf" srcId="{361BDEDD-F63D-47CE-9975-E3A267B18F79}" destId="{87B56B80-B80E-432D-86C7-F08FE512D21A}" srcOrd="7" destOrd="0" presId="urn:microsoft.com/office/officeart/2005/8/layout/matrix1"/>
    <dgm:cxn modelId="{DF8C86DB-E0AF-4B12-A4B8-833C6AA439F3}" type="presParOf" srcId="{4083C258-0A74-4F35-9DEA-47D35B42BAA7}" destId="{68D883C0-6153-401A-A373-A9BE35DE008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56D43-B2A0-425C-9DD3-A2142924C371}">
      <dsp:nvSpPr>
        <dsp:cNvPr id="0" name=""/>
        <dsp:cNvSpPr/>
      </dsp:nvSpPr>
      <dsp:spPr>
        <a:xfrm rot="16200000">
          <a:off x="793485" y="-793485"/>
          <a:ext cx="2102379" cy="36893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Gibson" pitchFamily="50" charset="0"/>
            </a:rPr>
            <a:t>AMENAZAS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FF0000"/>
              </a:solidFill>
              <a:latin typeface="Gibson" pitchFamily="50" charset="0"/>
            </a:rPr>
            <a:t>La falta de información en línea por parte de las autoridades correspondientes generan confusión a los usuarios y ciudadanos</a:t>
          </a:r>
          <a:endParaRPr lang="es-ES" sz="1800" kern="1200" dirty="0">
            <a:solidFill>
              <a:srgbClr val="FF0000"/>
            </a:solidFill>
            <a:latin typeface="Gibson" pitchFamily="50" charset="0"/>
          </a:endParaRPr>
        </a:p>
      </dsp:txBody>
      <dsp:txXfrm rot="5400000">
        <a:off x="-1" y="1"/>
        <a:ext cx="3689350" cy="1576784"/>
      </dsp:txXfrm>
    </dsp:sp>
    <dsp:sp modelId="{A59A7E39-AA24-4179-8E8E-A5124A24BB2A}">
      <dsp:nvSpPr>
        <dsp:cNvPr id="0" name=""/>
        <dsp:cNvSpPr/>
      </dsp:nvSpPr>
      <dsp:spPr>
        <a:xfrm>
          <a:off x="3689350" y="0"/>
          <a:ext cx="3689350" cy="210237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Gibson" pitchFamily="50" charset="0"/>
            </a:rPr>
            <a:t>FORTALEZAS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FF0000"/>
              </a:solidFill>
              <a:latin typeface="Gibson" pitchFamily="50" charset="0"/>
            </a:rPr>
            <a:t>Información veraz y conciliada en los reportes mensuales entregados</a:t>
          </a:r>
          <a:endParaRPr lang="es-ES" sz="1800" kern="1200" dirty="0">
            <a:solidFill>
              <a:srgbClr val="FF0000"/>
            </a:solidFill>
            <a:latin typeface="Gibson" pitchFamily="50" charset="0"/>
          </a:endParaRPr>
        </a:p>
      </dsp:txBody>
      <dsp:txXfrm>
        <a:off x="3689350" y="0"/>
        <a:ext cx="3689350" cy="1576784"/>
      </dsp:txXfrm>
    </dsp:sp>
    <dsp:sp modelId="{306A8CCF-3464-42C4-9ED9-ADC01FDFA118}">
      <dsp:nvSpPr>
        <dsp:cNvPr id="0" name=""/>
        <dsp:cNvSpPr/>
      </dsp:nvSpPr>
      <dsp:spPr>
        <a:xfrm rot="10800000">
          <a:off x="0" y="2102379"/>
          <a:ext cx="3689350" cy="210237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Gibson" pitchFamily="50" charset="0"/>
            </a:rPr>
            <a:t>DEBILIDADES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FF0000"/>
              </a:solidFill>
              <a:latin typeface="Gibson" pitchFamily="50" charset="0"/>
            </a:rPr>
            <a:t>Presentación oportuna de las estadísticas generadas</a:t>
          </a:r>
          <a:endParaRPr lang="es-ES" sz="1800" kern="1200" dirty="0">
            <a:solidFill>
              <a:srgbClr val="FF0000"/>
            </a:solidFill>
            <a:latin typeface="Gibson" pitchFamily="50" charset="0"/>
          </a:endParaRPr>
        </a:p>
      </dsp:txBody>
      <dsp:txXfrm rot="10800000">
        <a:off x="0" y="2627974"/>
        <a:ext cx="3689350" cy="1576784"/>
      </dsp:txXfrm>
    </dsp:sp>
    <dsp:sp modelId="{08776D2C-6218-4795-B384-B8CE62CBF6CB}">
      <dsp:nvSpPr>
        <dsp:cNvPr id="0" name=""/>
        <dsp:cNvSpPr/>
      </dsp:nvSpPr>
      <dsp:spPr>
        <a:xfrm rot="5400000">
          <a:off x="4482835" y="1308894"/>
          <a:ext cx="2102379" cy="36893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Gibson" pitchFamily="50" charset="0"/>
            </a:rPr>
            <a:t>OPORTUNIDADES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FF0000"/>
              </a:solidFill>
              <a:latin typeface="Gibson" pitchFamily="50" charset="0"/>
            </a:rPr>
            <a:t>La difusión a través de los medios digitales para alcanzar a un mayor numero de usuarios </a:t>
          </a:r>
          <a:endParaRPr lang="es-ES" sz="1800" kern="1200" dirty="0">
            <a:solidFill>
              <a:srgbClr val="FF0000"/>
            </a:solidFill>
            <a:latin typeface="Gibson" pitchFamily="50" charset="0"/>
          </a:endParaRPr>
        </a:p>
      </dsp:txBody>
      <dsp:txXfrm rot="-5400000">
        <a:off x="3689349" y="2627974"/>
        <a:ext cx="3689350" cy="1576784"/>
      </dsp:txXfrm>
    </dsp:sp>
    <dsp:sp modelId="{68D883C0-6153-401A-A373-A9BE35DE0080}">
      <dsp:nvSpPr>
        <dsp:cNvPr id="0" name=""/>
        <dsp:cNvSpPr/>
      </dsp:nvSpPr>
      <dsp:spPr>
        <a:xfrm>
          <a:off x="2582545" y="1576784"/>
          <a:ext cx="2213610" cy="105118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>
            <a:solidFill>
              <a:srgbClr val="FF0000"/>
            </a:solidFill>
          </a:endParaRPr>
        </a:p>
      </dsp:txBody>
      <dsp:txXfrm>
        <a:off x="2633860" y="1628099"/>
        <a:ext cx="2110980" cy="948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tile tx="0" ty="0" sx="30000" sy="3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s-MX" sz="3200" dirty="0">
                <a:latin typeface="Gibson Heavy" pitchFamily="50" charset="0"/>
              </a:rPr>
              <a:t>PROGRAMA ANUAL DE COMUNICACIÓN SOCIAL </a:t>
            </a:r>
            <a:r>
              <a:rPr lang="es-MX" sz="3200" dirty="0" smtClean="0">
                <a:latin typeface="Gibson Heavy" pitchFamily="50" charset="0"/>
              </a:rPr>
              <a:t>De la Junta local de conciliación y arbitraje del estado de Michoacán 2024</a:t>
            </a:r>
            <a:endParaRPr lang="es-419" sz="3200" dirty="0">
              <a:latin typeface="Gibson Heavy" pitchFamily="50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530" y="979184"/>
            <a:ext cx="2931210" cy="13600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01" y="3241963"/>
            <a:ext cx="1839528" cy="296764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34" y="953604"/>
            <a:ext cx="3083060" cy="134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85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COMUNICADOS MENSUALES PUBLICADOS</a:t>
            </a:r>
            <a:endParaRPr lang="es-419" sz="3000" dirty="0">
              <a:latin typeface="Gibson Heavy" pitchFamily="50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922443"/>
              </p:ext>
            </p:extLst>
          </p:nvPr>
        </p:nvGraphicFramePr>
        <p:xfrm>
          <a:off x="3624146" y="2640282"/>
          <a:ext cx="3463898" cy="3724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431">
                  <a:extLst>
                    <a:ext uri="{9D8B030D-6E8A-4147-A177-3AD203B41FA5}">
                      <a16:colId xmlns:a16="http://schemas.microsoft.com/office/drawing/2014/main" val="3786766780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val="2464887751"/>
                    </a:ext>
                  </a:extLst>
                </a:gridCol>
                <a:gridCol w="1269072">
                  <a:extLst>
                    <a:ext uri="{9D8B030D-6E8A-4147-A177-3AD203B41FA5}">
                      <a16:colId xmlns:a16="http://schemas.microsoft.com/office/drawing/2014/main" val="3063179518"/>
                    </a:ext>
                  </a:extLst>
                </a:gridCol>
              </a:tblGrid>
              <a:tr h="74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Gibson" pitchFamily="50" charset="0"/>
                        </a:rPr>
                        <a:t>MES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REALIZADOS</a:t>
                      </a:r>
                      <a:r>
                        <a:rPr lang="es-MX" sz="1100" baseline="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100" baseline="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2023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Gibson" pitchFamily="50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Gibson" pitchFamily="50" charset="0"/>
                        </a:rPr>
                        <a:t>META</a:t>
                      </a:r>
                      <a:r>
                        <a:rPr lang="es-ES" sz="1100" baseline="0" dirty="0" smtClean="0">
                          <a:effectLst/>
                          <a:latin typeface="Gibson" pitchFamily="50" charset="0"/>
                        </a:rPr>
                        <a:t> MENSUAL </a:t>
                      </a:r>
                      <a:r>
                        <a:rPr lang="es-ES" sz="1100" baseline="0" dirty="0" smtClean="0">
                          <a:effectLst/>
                          <a:latin typeface="Gibson" pitchFamily="50" charset="0"/>
                        </a:rPr>
                        <a:t>2024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1655334"/>
                  </a:ext>
                </a:extLst>
              </a:tr>
              <a:tr h="265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Enero 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24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US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35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606177"/>
                  </a:ext>
                </a:extLst>
              </a:tr>
              <a:tr h="233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Febrero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27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2095146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Marzo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55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2889038"/>
                  </a:ext>
                </a:extLst>
              </a:tr>
              <a:tr h="214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Abril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47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55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378105"/>
                  </a:ext>
                </a:extLst>
              </a:tr>
              <a:tr h="252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Mayo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34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55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398316"/>
                  </a:ext>
                </a:extLst>
              </a:tr>
              <a:tr h="270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Junio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27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4296694"/>
                  </a:ext>
                </a:extLst>
              </a:tr>
              <a:tr h="233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Julio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27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428295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Agosto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21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403149"/>
                  </a:ext>
                </a:extLst>
              </a:tr>
              <a:tr h="261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Septiembre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30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9184208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Octubre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33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363881"/>
                  </a:ext>
                </a:extLst>
              </a:tr>
              <a:tr h="261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Noviembre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30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059390"/>
                  </a:ext>
                </a:extLst>
              </a:tr>
              <a:tr h="242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Diciembre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0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dirty="0" smtClean="0">
                          <a:effectLst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35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5071995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76250" y="2095500"/>
            <a:ext cx="1112926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MX" dirty="0">
                <a:solidFill>
                  <a:srgbClr val="FF0000"/>
                </a:solidFill>
                <a:latin typeface="Gibson" pitchFamily="50" charset="0"/>
              </a:rPr>
              <a:t>Es necesario basarse en las metas cumplidas en el ejercicio </a:t>
            </a:r>
            <a:r>
              <a:rPr lang="es-MX" dirty="0" smtClean="0">
                <a:solidFill>
                  <a:srgbClr val="FF0000"/>
                </a:solidFill>
                <a:latin typeface="Gibson" pitchFamily="50" charset="0"/>
              </a:rPr>
              <a:t>anterior. </a:t>
            </a:r>
            <a:endParaRPr lang="es-419" dirty="0">
              <a:solidFill>
                <a:srgbClr val="FF0000"/>
              </a:solidFill>
              <a:latin typeface="Gibson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3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METAS MENSUALES DE REDES SOCIALES PROYECTADAS</a:t>
            </a:r>
            <a:endParaRPr lang="es-419" sz="3000" dirty="0">
              <a:latin typeface="Gibson Heavy" pitchFamily="50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513000"/>
              </p:ext>
            </p:extLst>
          </p:nvPr>
        </p:nvGraphicFramePr>
        <p:xfrm>
          <a:off x="575892" y="2103120"/>
          <a:ext cx="11029617" cy="4501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983">
                  <a:extLst>
                    <a:ext uri="{9D8B030D-6E8A-4147-A177-3AD203B41FA5}">
                      <a16:colId xmlns:a16="http://schemas.microsoft.com/office/drawing/2014/main" val="3786766780"/>
                    </a:ext>
                  </a:extLst>
                </a:gridCol>
                <a:gridCol w="1754653">
                  <a:extLst>
                    <a:ext uri="{9D8B030D-6E8A-4147-A177-3AD203B41FA5}">
                      <a16:colId xmlns:a16="http://schemas.microsoft.com/office/drawing/2014/main" val="3063179518"/>
                    </a:ext>
                  </a:extLst>
                </a:gridCol>
                <a:gridCol w="1242591">
                  <a:extLst>
                    <a:ext uri="{9D8B030D-6E8A-4147-A177-3AD203B41FA5}">
                      <a16:colId xmlns:a16="http://schemas.microsoft.com/office/drawing/2014/main" val="2474502836"/>
                    </a:ext>
                  </a:extLst>
                </a:gridCol>
                <a:gridCol w="674401">
                  <a:extLst>
                    <a:ext uri="{9D8B030D-6E8A-4147-A177-3AD203B41FA5}">
                      <a16:colId xmlns:a16="http://schemas.microsoft.com/office/drawing/2014/main" val="111692233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690211991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2019197212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889912868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1674755558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3274517858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646512118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1414507348"/>
                    </a:ext>
                  </a:extLst>
                </a:gridCol>
                <a:gridCol w="500942">
                  <a:extLst>
                    <a:ext uri="{9D8B030D-6E8A-4147-A177-3AD203B41FA5}">
                      <a16:colId xmlns:a16="http://schemas.microsoft.com/office/drawing/2014/main" val="4046833844"/>
                    </a:ext>
                  </a:extLst>
                </a:gridCol>
                <a:gridCol w="482597">
                  <a:extLst>
                    <a:ext uri="{9D8B030D-6E8A-4147-A177-3AD203B41FA5}">
                      <a16:colId xmlns:a16="http://schemas.microsoft.com/office/drawing/2014/main" val="2363786861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1152110830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1557552780"/>
                    </a:ext>
                  </a:extLst>
                </a:gridCol>
                <a:gridCol w="492201">
                  <a:extLst>
                    <a:ext uri="{9D8B030D-6E8A-4147-A177-3AD203B41FA5}">
                      <a16:colId xmlns:a16="http://schemas.microsoft.com/office/drawing/2014/main" val="535385513"/>
                    </a:ext>
                  </a:extLst>
                </a:gridCol>
                <a:gridCol w="718440">
                  <a:extLst>
                    <a:ext uri="{9D8B030D-6E8A-4147-A177-3AD203B41FA5}">
                      <a16:colId xmlns:a16="http://schemas.microsoft.com/office/drawing/2014/main" val="2850642803"/>
                    </a:ext>
                  </a:extLst>
                </a:gridCol>
              </a:tblGrid>
              <a:tr h="661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RED SOCIAL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(INDICAR EL NOMBRE)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DESCRIPCIÓN DE META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META ANUAL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ENE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FEB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MAR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ABR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MAY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JUN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JUL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AGO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SEP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OCT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NOV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DIC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TOTAL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1655334"/>
                  </a:ext>
                </a:extLst>
              </a:tr>
              <a:tr h="661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FACEBOOK </a:t>
                      </a: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EJEMPLO:</a:t>
                      </a:r>
                      <a:endParaRPr lang="es-419" sz="800" dirty="0" smtClean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(JLCA)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DIFUSIÓN </a:t>
                      </a: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DE VIDEOS Y PUBLICACIONES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545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35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419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Sagona Book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45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45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45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45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45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45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35</a:t>
                      </a:r>
                      <a:endParaRPr kumimoji="0" lang="es-419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800" dirty="0" smtClean="0">
                          <a:effectLst/>
                          <a:latin typeface="Gibson" pitchFamily="50" charset="0"/>
                        </a:rPr>
                        <a:t>545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9606177"/>
                  </a:ext>
                </a:extLst>
              </a:tr>
              <a:tr h="507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WHATSAPP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DIFUSIÓN DE VIDEOS Y PUBLICACIONES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600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50</a:t>
                      </a: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60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2095146"/>
                  </a:ext>
                </a:extLst>
              </a:tr>
              <a:tr h="441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TWITTER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DIFUSIÓN DE VIDEOS Y PUBLICACIONES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2889038"/>
                  </a:ext>
                </a:extLst>
              </a:tr>
              <a:tr h="441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TIK TOK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378105"/>
                  </a:ext>
                </a:extLst>
              </a:tr>
              <a:tr h="441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INSTAGRAM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398316"/>
                  </a:ext>
                </a:extLst>
              </a:tr>
              <a:tr h="569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YOU TUBE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4296694"/>
                  </a:ext>
                </a:extLst>
              </a:tr>
              <a:tr h="441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TELEGRAM</a:t>
                      </a:r>
                      <a:endParaRPr lang="es-419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8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428295"/>
                  </a:ext>
                </a:extLst>
              </a:tr>
            </a:tbl>
          </a:graphicData>
        </a:graphic>
      </p:graphicFrame>
      <p:pic>
        <p:nvPicPr>
          <p:cNvPr id="4103" name="Imagen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38" y="2927090"/>
            <a:ext cx="430279" cy="37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Imagen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38" y="3465858"/>
            <a:ext cx="396927" cy="39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Imagen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51" y="3975107"/>
            <a:ext cx="406467" cy="45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Imagen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44" y="4508909"/>
            <a:ext cx="406466" cy="41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Imagen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00" y="5003864"/>
            <a:ext cx="425517" cy="42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Imagen 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38" y="5544271"/>
            <a:ext cx="406452" cy="40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Imagen 3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38" y="6122187"/>
            <a:ext cx="392008" cy="38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Imagen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Imagen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Imagen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Imagen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14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Imagen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Imagen 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Imagen 3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05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Análisis FODA</a:t>
            </a:r>
            <a:r>
              <a:rPr lang="es-419" dirty="0"/>
              <a:t/>
            </a:r>
            <a:br>
              <a:rPr lang="es-419" dirty="0"/>
            </a:br>
            <a:endParaRPr lang="es-419" sz="2500" dirty="0">
              <a:latin typeface="Gibson Heavy" pitchFamily="50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174848836"/>
              </p:ext>
            </p:extLst>
          </p:nvPr>
        </p:nvGraphicFramePr>
        <p:xfrm>
          <a:off x="2401352" y="2452874"/>
          <a:ext cx="7378700" cy="4204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66750" y="1948391"/>
            <a:ext cx="10525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MX" dirty="0">
                <a:solidFill>
                  <a:srgbClr val="FF0000"/>
                </a:solidFill>
              </a:rPr>
              <a:t>Basarse en ejercicio anterior.</a:t>
            </a:r>
            <a:endParaRPr lang="es-419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8" y="4138449"/>
            <a:ext cx="1779057" cy="77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0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IMPLEMENTACIÓN DE LA IDENTIDAD GRÁFICA DEL GOBIERNO DEL ESTADO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75894" y="1888477"/>
            <a:ext cx="11029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MX" sz="1600" dirty="0">
                <a:solidFill>
                  <a:srgbClr val="FF0000"/>
                </a:solidFill>
                <a:latin typeface="Gibson" pitchFamily="50" charset="0"/>
              </a:rPr>
              <a:t>CONSIDERAR DENTRO DE LA PLANEACIÓN LA IMPLEMENTACIÓN DE LA IDENTIDAD GRÁFICA DE GOBIERNO DEL ESTADO, EN SU DEPENDENCIA O ENTIDAD. (en recursos físicos, materiales y humanos, enlistar todos los que apliquen en tu oficina).</a:t>
            </a:r>
            <a:endParaRPr lang="es-419" sz="1600" dirty="0">
              <a:solidFill>
                <a:srgbClr val="FF0000"/>
              </a:solidFill>
              <a:latin typeface="Gibson" pitchFamily="50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58935"/>
              </p:ext>
            </p:extLst>
          </p:nvPr>
        </p:nvGraphicFramePr>
        <p:xfrm>
          <a:off x="575894" y="2889961"/>
          <a:ext cx="11029615" cy="3216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746">
                  <a:extLst>
                    <a:ext uri="{9D8B030D-6E8A-4147-A177-3AD203B41FA5}">
                      <a16:colId xmlns:a16="http://schemas.microsoft.com/office/drawing/2014/main" val="402793838"/>
                    </a:ext>
                  </a:extLst>
                </a:gridCol>
                <a:gridCol w="1757680">
                  <a:extLst>
                    <a:ext uri="{9D8B030D-6E8A-4147-A177-3AD203B41FA5}">
                      <a16:colId xmlns:a16="http://schemas.microsoft.com/office/drawing/2014/main" val="3957820940"/>
                    </a:ext>
                  </a:extLst>
                </a:gridCol>
                <a:gridCol w="1244735">
                  <a:extLst>
                    <a:ext uri="{9D8B030D-6E8A-4147-A177-3AD203B41FA5}">
                      <a16:colId xmlns:a16="http://schemas.microsoft.com/office/drawing/2014/main" val="1706295563"/>
                    </a:ext>
                  </a:extLst>
                </a:gridCol>
                <a:gridCol w="502565">
                  <a:extLst>
                    <a:ext uri="{9D8B030D-6E8A-4147-A177-3AD203B41FA5}">
                      <a16:colId xmlns:a16="http://schemas.microsoft.com/office/drawing/2014/main" val="1315604452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3863586339"/>
                    </a:ext>
                  </a:extLst>
                </a:gridCol>
                <a:gridCol w="538029">
                  <a:extLst>
                    <a:ext uri="{9D8B030D-6E8A-4147-A177-3AD203B41FA5}">
                      <a16:colId xmlns:a16="http://schemas.microsoft.com/office/drawing/2014/main" val="926186112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3778198116"/>
                    </a:ext>
                  </a:extLst>
                </a:gridCol>
                <a:gridCol w="545815">
                  <a:extLst>
                    <a:ext uri="{9D8B030D-6E8A-4147-A177-3AD203B41FA5}">
                      <a16:colId xmlns:a16="http://schemas.microsoft.com/office/drawing/2014/main" val="2582955167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298248101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954012709"/>
                    </a:ext>
                  </a:extLst>
                </a:gridCol>
                <a:gridCol w="571765">
                  <a:extLst>
                    <a:ext uri="{9D8B030D-6E8A-4147-A177-3AD203B41FA5}">
                      <a16:colId xmlns:a16="http://schemas.microsoft.com/office/drawing/2014/main" val="2975897552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188142994"/>
                    </a:ext>
                  </a:extLst>
                </a:gridCol>
                <a:gridCol w="533705">
                  <a:extLst>
                    <a:ext uri="{9D8B030D-6E8A-4147-A177-3AD203B41FA5}">
                      <a16:colId xmlns:a16="http://schemas.microsoft.com/office/drawing/2014/main" val="1973322126"/>
                    </a:ext>
                  </a:extLst>
                </a:gridCol>
                <a:gridCol w="556195">
                  <a:extLst>
                    <a:ext uri="{9D8B030D-6E8A-4147-A177-3AD203B41FA5}">
                      <a16:colId xmlns:a16="http://schemas.microsoft.com/office/drawing/2014/main" val="3857232735"/>
                    </a:ext>
                  </a:extLst>
                </a:gridCol>
                <a:gridCol w="493050">
                  <a:extLst>
                    <a:ext uri="{9D8B030D-6E8A-4147-A177-3AD203B41FA5}">
                      <a16:colId xmlns:a16="http://schemas.microsoft.com/office/drawing/2014/main" val="90865864"/>
                    </a:ext>
                  </a:extLst>
                </a:gridCol>
                <a:gridCol w="685080">
                  <a:extLst>
                    <a:ext uri="{9D8B030D-6E8A-4147-A177-3AD203B41FA5}">
                      <a16:colId xmlns:a16="http://schemas.microsoft.com/office/drawing/2014/main" val="2866663410"/>
                    </a:ext>
                  </a:extLst>
                </a:gridCol>
              </a:tblGrid>
              <a:tr h="643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REFERENCIA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IDENTIFICADOR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PORCENTAJE ACTUAL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ENE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FEB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MAR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ABR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MAY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JUN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JUL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AGO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SEP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OCT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NOV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DIC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% TOTAL 2023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899311"/>
                  </a:ext>
                </a:extLst>
              </a:tr>
              <a:tr h="643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1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DIRECCIÓN GENERAL SEÑALÉTICA DEL EDIFICIO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100%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100%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5211724"/>
                  </a:ext>
                </a:extLst>
              </a:tr>
              <a:tr h="643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2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PERSONAL DE LA DIRECCIÓN GENERAL  (UNIFORMES)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100%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 pitchFamily="50" charset="0"/>
                          <a:ea typeface="+mn-ea"/>
                          <a:cs typeface="+mn-cs"/>
                        </a:rPr>
                        <a:t>N/A</a:t>
                      </a:r>
                      <a:endParaRPr kumimoji="0" lang="es-419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100%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885845"/>
                  </a:ext>
                </a:extLst>
              </a:tr>
              <a:tr h="643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3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PAPELERÍA GENERAL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 smtClean="0">
                          <a:effectLst/>
                          <a:latin typeface="Gibson" pitchFamily="50" charset="0"/>
                        </a:rPr>
                        <a:t>85%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N/A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100%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832007"/>
                  </a:ext>
                </a:extLst>
              </a:tr>
              <a:tr h="643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  <a:latin typeface="Gibson" pitchFamily="50" charset="0"/>
                        </a:rPr>
                        <a:t> </a:t>
                      </a:r>
                      <a:endParaRPr lang="es-419" sz="1100" dirty="0">
                        <a:effectLst/>
                        <a:latin typeface="Gibson" pitchFamily="50" charset="0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176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00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INTRODUCCIÓN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41342"/>
            <a:ext cx="11029615" cy="4684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Dentro del marco de los derechos humanos, el acceso a la información, la transparencia y Gobierno digital, así como las metodologías aplicadas en materia de rendición de cuentas y en afán de mantenernos alineados al Plan de Desarrollo Integral del Estado de Michoacán (</a:t>
            </a:r>
            <a:r>
              <a:rPr lang="es-MX" dirty="0" err="1">
                <a:solidFill>
                  <a:schemeClr val="tx1"/>
                </a:solidFill>
                <a:latin typeface="Gibson" pitchFamily="50" charset="0"/>
              </a:rPr>
              <a:t>PLADIEM</a:t>
            </a: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) en su eje transversal Gobierno Digital, Honesto, Eficaz y Transparente, la Junta Local de Conciliación y Arbitraje, advierte la necesidad de presentar un Programa Anual de Comunicación Social, para informar de manera directa y fehaciente a la ciudadanía presentar la suma de esfuerzos para el cumplimiento y satisfacción de las metas responsabilidad que conlleva este Tribunal Laboral. 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Tomando en consideración que la comunicación directa de Gobierno y sociedad se debe dar a través de los medios de comunicación impresos, digitales y demás medios aplicables, por lo que se emitirá un orden de programas y campañas para dar a conocer los resultados alcanzados.</a:t>
            </a:r>
          </a:p>
          <a:p>
            <a:endParaRPr lang="es-MX" dirty="0">
              <a:solidFill>
                <a:schemeClr val="tx1"/>
              </a:solidFill>
              <a:latin typeface="Gibson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9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FUNDAMENTO LEGAL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Ley </a:t>
            </a:r>
            <a:r>
              <a:rPr lang="es-MX" dirty="0"/>
              <a:t>Orgánica de la Administración Pública del Estado de Michoacán de Ocampo</a:t>
            </a:r>
          </a:p>
          <a:p>
            <a:pPr lvl="1">
              <a:buSzPct val="105000"/>
              <a:buFont typeface="Wingdings" panose="05000000000000000000" pitchFamily="2" charset="2"/>
              <a:buChar char="§"/>
            </a:pPr>
            <a:r>
              <a:rPr lang="es-MX" dirty="0"/>
              <a:t>Artículo </a:t>
            </a:r>
            <a:r>
              <a:rPr lang="es-MX" dirty="0" smtClean="0"/>
              <a:t>12 y cuarto transitorio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Reglamento Interior </a:t>
            </a:r>
            <a:r>
              <a:rPr lang="es-MX" dirty="0" smtClean="0"/>
              <a:t>de la Junta Local de Conciliación y Arbitraje.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Lineamientos Generales en Materia de Comunicación Social para la Administración Pública del Estado de Michoacán de Ocampo</a:t>
            </a:r>
          </a:p>
          <a:p>
            <a:pPr marL="0" indent="0">
              <a:buNone/>
            </a:pPr>
            <a:r>
              <a:rPr lang="es-MX" dirty="0"/>
              <a:t>Artículo 10</a:t>
            </a:r>
          </a:p>
          <a:p>
            <a:pPr marL="0" indent="0">
              <a:buNone/>
            </a:pPr>
            <a:r>
              <a:rPr lang="es-MX" dirty="0"/>
              <a:t>Artículo 11</a:t>
            </a:r>
          </a:p>
          <a:p>
            <a:pPr marL="0" indent="0">
              <a:buNone/>
            </a:pPr>
            <a:r>
              <a:rPr lang="es-MX" dirty="0"/>
              <a:t>Artículo </a:t>
            </a:r>
            <a:r>
              <a:rPr lang="es-MX" dirty="0" smtClean="0"/>
              <a:t>12, Fracción </a:t>
            </a:r>
            <a:r>
              <a:rPr lang="es-MX" dirty="0"/>
              <a:t>I, II, III, IV y V.</a:t>
            </a:r>
          </a:p>
          <a:p>
            <a:pPr marL="0" indent="0">
              <a:buNone/>
            </a:pPr>
            <a:r>
              <a:rPr lang="es-MX" dirty="0"/>
              <a:t>Artículo </a:t>
            </a:r>
            <a:r>
              <a:rPr lang="es-MX" dirty="0" smtClean="0"/>
              <a:t>13, Fracción </a:t>
            </a:r>
            <a:r>
              <a:rPr lang="es-MX" dirty="0"/>
              <a:t>I, II, III, IV y V.</a:t>
            </a:r>
          </a:p>
          <a:p>
            <a:pPr marL="0" indent="0">
              <a:buNone/>
            </a:pPr>
            <a:r>
              <a:rPr lang="es-MX" dirty="0"/>
              <a:t>Artículo 14</a:t>
            </a:r>
          </a:p>
          <a:p>
            <a:pPr marL="0" indent="0">
              <a:buNone/>
            </a:pPr>
            <a:r>
              <a:rPr lang="es-MX" dirty="0"/>
              <a:t>Artículo 15</a:t>
            </a:r>
          </a:p>
          <a:p>
            <a:pPr marL="0" indent="0">
              <a:buNone/>
            </a:pPr>
            <a:r>
              <a:rPr lang="es-MX" dirty="0"/>
              <a:t>Artículo 16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09771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OBJETIVO GENERAL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Difundir y promover las actividades y resultados de los procesos operativos ejecutados por la Junta Local de Conciliación y Arbitraje.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0774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OBJETIVOS Específicos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•	Dar a conocer los servicios que brinda la Junta Local de Conciliación y Arbitraje.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•	Difundir el resultado del programa para la conclusión de los asuntos en trámite y ejecución de laudos.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•	Proyectar las Metas Institucionales.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•	Promover los Indicadores que dan seguimiento al Presupuesto basado en resultados (</a:t>
            </a:r>
            <a:r>
              <a:rPr lang="es-MX" dirty="0" err="1">
                <a:solidFill>
                  <a:schemeClr val="tx1"/>
                </a:solidFill>
                <a:latin typeface="Gibson" pitchFamily="50" charset="0"/>
              </a:rPr>
              <a:t>Pbr</a:t>
            </a: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)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•	Publicar el cumplimiento de las obligaciones de transparencia y la transparencia proactiva. 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•	Apoyar en la generación de información en materia de planeación. 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•	Mantener contacto directo con los usuarios y la ciudadanía.</a:t>
            </a:r>
          </a:p>
          <a:p>
            <a:pPr>
              <a:buFont typeface="Wingdings" panose="05000000000000000000" pitchFamily="2" charset="2"/>
              <a:buChar char="q"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16201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HONESTIDAD Y TRABAJO 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MX" sz="3000" dirty="0">
                <a:latin typeface="Gibson Heavy" pitchFamily="50" charset="0"/>
              </a:rPr>
              <a:t>MISIÓN 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dirty="0"/>
              <a:t>Nuestra </a:t>
            </a:r>
            <a:r>
              <a:rPr lang="es-MX" dirty="0" smtClean="0"/>
              <a:t>misión </a:t>
            </a:r>
            <a:r>
              <a:rPr lang="es-MX" dirty="0"/>
              <a:t>es lograr el </a:t>
            </a:r>
            <a:r>
              <a:rPr lang="es-MX" dirty="0" smtClean="0"/>
              <a:t>equilibrio </a:t>
            </a:r>
            <a:r>
              <a:rPr lang="es-MX" dirty="0"/>
              <a:t>entre los factores de la </a:t>
            </a:r>
            <a:r>
              <a:rPr lang="es-MX" dirty="0" smtClean="0"/>
              <a:t>producción, </a:t>
            </a:r>
            <a:r>
              <a:rPr lang="es-MX" dirty="0"/>
              <a:t>mediante una </a:t>
            </a:r>
            <a:r>
              <a:rPr lang="es-MX" dirty="0" smtClean="0"/>
              <a:t>administración </a:t>
            </a:r>
            <a:r>
              <a:rPr lang="es-MX" dirty="0"/>
              <a:t>de justicia pronta, expedita, pero </a:t>
            </a:r>
            <a:r>
              <a:rPr lang="es-MX" dirty="0" smtClean="0"/>
              <a:t>además </a:t>
            </a:r>
            <a:r>
              <a:rPr lang="es-MX" dirty="0"/>
              <a:t>de </a:t>
            </a:r>
            <a:r>
              <a:rPr lang="es-MX" dirty="0" smtClean="0"/>
              <a:t>cálida </a:t>
            </a:r>
            <a:r>
              <a:rPr lang="es-MX" dirty="0"/>
              <a:t>en absoluto respecto a los derechos humanos de trabajadores patrones y sindicatos. </a:t>
            </a:r>
            <a:endParaRPr lang="es-419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sz="3000" dirty="0">
                <a:latin typeface="Gibson Heavy" pitchFamily="50" charset="0"/>
              </a:rPr>
              <a:t>VISIÓN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dirty="0"/>
              <a:t>Nos hemos propuesto como </a:t>
            </a:r>
            <a:r>
              <a:rPr lang="es-MX" dirty="0" smtClean="0"/>
              <a:t>visión. </a:t>
            </a:r>
            <a:r>
              <a:rPr lang="es-MX" dirty="0"/>
              <a:t>Transformar a la Junta Local de </a:t>
            </a:r>
            <a:r>
              <a:rPr lang="es-MX" dirty="0" smtClean="0"/>
              <a:t>Conciliación </a:t>
            </a:r>
            <a:r>
              <a:rPr lang="es-MX" dirty="0"/>
              <a:t>y Arbitraje del Estado, en un tribunal moderno que genere condiciones de plena certeza </a:t>
            </a:r>
            <a:r>
              <a:rPr lang="es-MX" dirty="0" smtClean="0"/>
              <a:t>jurídica </a:t>
            </a:r>
            <a:r>
              <a:rPr lang="es-MX" dirty="0"/>
              <a:t>a los justiciables.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677389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000" dirty="0">
                <a:latin typeface="Gibson Heavy" pitchFamily="50" charset="0"/>
              </a:rPr>
              <a:t>DIFUSIÓN DE OBRAS Y ACCIONES</a:t>
            </a:r>
            <a:endParaRPr lang="es-419" sz="3000" dirty="0">
              <a:latin typeface="Gibson Heavy" pitchFamily="50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Se realizarán las siguientes acciones de difusión: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•	Publicación de historias en formato de video (</a:t>
            </a:r>
            <a:r>
              <a:rPr lang="es-MX" dirty="0" err="1">
                <a:solidFill>
                  <a:schemeClr val="tx1"/>
                </a:solidFill>
                <a:latin typeface="Gibson" pitchFamily="50" charset="0"/>
              </a:rPr>
              <a:t>story</a:t>
            </a: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) a través de la plataforma FACEBOOK https://www.facebook.com/jlcamich?mibextid=LQQJ4d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•	Publicaciones a través de la página oficial  https://juntalocal.michoacan.gob.mx/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  <a:latin typeface="Gibson" pitchFamily="50" charset="0"/>
            </a:endParaRP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  <a:latin typeface="Gibson" pitchFamily="50" charset="0"/>
              </a:rPr>
              <a:t>Dicha información está orientada y dirigida a 100,000 michoacanos que forman parte de los expedientes activos en la Junta Local de Conciliación y Arbitraje. </a:t>
            </a:r>
          </a:p>
          <a:p>
            <a:endParaRPr lang="es-419" dirty="0">
              <a:solidFill>
                <a:schemeClr val="tx1"/>
              </a:solidFill>
              <a:latin typeface="Gibson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0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TRANSVERSALES PROYECTADAS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75894" y="1856385"/>
            <a:ext cx="11029616" cy="76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</a:pPr>
            <a:r>
              <a:rPr lang="es-MX" sz="1200" dirty="0">
                <a:latin typeface="Gibson" pitchFamily="50" charset="0"/>
              </a:rPr>
              <a:t>SON LAS CAMPAÑAS QUE ES INDISPENSABLE LLEGUEN A TODO EL ESTADO, POR EL NÚMERO DE BENEFICIARIOS, POR SU OBJETIVO, INVERSIÓN, IMPACTO O COBERTURA DE LA ACCIÓN, EVENTO O PROGRAMA.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</a:pPr>
            <a:endParaRPr lang="es-MX" sz="1200" dirty="0">
              <a:latin typeface="Gibson" pitchFamily="50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440163"/>
              </p:ext>
            </p:extLst>
          </p:nvPr>
        </p:nvGraphicFramePr>
        <p:xfrm>
          <a:off x="299998" y="2518505"/>
          <a:ext cx="11029618" cy="4120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86">
                  <a:extLst>
                    <a:ext uri="{9D8B030D-6E8A-4147-A177-3AD203B41FA5}">
                      <a16:colId xmlns:a16="http://schemas.microsoft.com/office/drawing/2014/main" val="956451747"/>
                    </a:ext>
                  </a:extLst>
                </a:gridCol>
                <a:gridCol w="2621382">
                  <a:extLst>
                    <a:ext uri="{9D8B030D-6E8A-4147-A177-3AD203B41FA5}">
                      <a16:colId xmlns:a16="http://schemas.microsoft.com/office/drawing/2014/main" val="402506100"/>
                    </a:ext>
                  </a:extLst>
                </a:gridCol>
                <a:gridCol w="1167314">
                  <a:extLst>
                    <a:ext uri="{9D8B030D-6E8A-4147-A177-3AD203B41FA5}">
                      <a16:colId xmlns:a16="http://schemas.microsoft.com/office/drawing/2014/main" val="342373652"/>
                    </a:ext>
                  </a:extLst>
                </a:gridCol>
                <a:gridCol w="1825798">
                  <a:extLst>
                    <a:ext uri="{9D8B030D-6E8A-4147-A177-3AD203B41FA5}">
                      <a16:colId xmlns:a16="http://schemas.microsoft.com/office/drawing/2014/main" val="135497907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2077888290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2553288403"/>
                    </a:ext>
                  </a:extLst>
                </a:gridCol>
                <a:gridCol w="389104">
                  <a:extLst>
                    <a:ext uri="{9D8B030D-6E8A-4147-A177-3AD203B41FA5}">
                      <a16:colId xmlns:a16="http://schemas.microsoft.com/office/drawing/2014/main" val="136091483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3392684012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1714171795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1785670713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291646724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3772597897"/>
                    </a:ext>
                  </a:extLst>
                </a:gridCol>
                <a:gridCol w="374139">
                  <a:extLst>
                    <a:ext uri="{9D8B030D-6E8A-4147-A177-3AD203B41FA5}">
                      <a16:colId xmlns:a16="http://schemas.microsoft.com/office/drawing/2014/main" val="647519128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331346477"/>
                    </a:ext>
                  </a:extLst>
                </a:gridCol>
                <a:gridCol w="359174">
                  <a:extLst>
                    <a:ext uri="{9D8B030D-6E8A-4147-A177-3AD203B41FA5}">
                      <a16:colId xmlns:a16="http://schemas.microsoft.com/office/drawing/2014/main" val="2846546250"/>
                    </a:ext>
                  </a:extLst>
                </a:gridCol>
                <a:gridCol w="344208">
                  <a:extLst>
                    <a:ext uri="{9D8B030D-6E8A-4147-A177-3AD203B41FA5}">
                      <a16:colId xmlns:a16="http://schemas.microsoft.com/office/drawing/2014/main" val="2695154313"/>
                    </a:ext>
                  </a:extLst>
                </a:gridCol>
                <a:gridCol w="508828">
                  <a:extLst>
                    <a:ext uri="{9D8B030D-6E8A-4147-A177-3AD203B41FA5}">
                      <a16:colId xmlns:a16="http://schemas.microsoft.com/office/drawing/2014/main" val="1545172234"/>
                    </a:ext>
                  </a:extLst>
                </a:gridCol>
              </a:tblGrid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NO.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NOMBRE DE LA ESTRATEGIA DE DIFUSIÓN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** PLATAFORMA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META DE LA ACTIVIDAD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ENE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FEB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MAR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ABR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MAY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JUN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JUL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AGO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SEP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OCT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NOV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DIC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TOTAL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2382206453"/>
                  </a:ext>
                </a:extLst>
              </a:tr>
              <a:tr h="1769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1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dirty="0" smtClean="0">
                          <a:effectLst/>
                          <a:latin typeface="Gibson"/>
                        </a:rPr>
                        <a:t>Programa para evitar el rezago.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SPOT DE RADIO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dirty="0" smtClean="0">
                          <a:effectLst/>
                          <a:latin typeface="Gibson"/>
                        </a:rPr>
                        <a:t>Informar a la Ciudadanía del cumplimento de los procedimientos que se encuentran activos y pendientes de resolver en materia laboral por parte de este órgano jurisdiccional 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3253631969"/>
                  </a:ext>
                </a:extLst>
              </a:tr>
              <a:tr h="251117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SPOT DE TELEVISIÓN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1772095840"/>
                  </a:ext>
                </a:extLst>
              </a:tr>
              <a:tr h="176926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ESPECTACULARES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3868638270"/>
                  </a:ext>
                </a:extLst>
              </a:tr>
              <a:tr h="274235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VIDEOS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 smtClean="0">
                          <a:effectLst/>
                          <a:latin typeface="Gibson"/>
                        </a:rPr>
                        <a:t>1</a:t>
                      </a: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r>
                        <a:rPr lang="es-ES" sz="700" dirty="0" smtClean="0">
                          <a:effectLst/>
                          <a:latin typeface="Gibson"/>
                        </a:rPr>
                        <a:t>1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700" dirty="0" smtClean="0">
                          <a:effectLst/>
                          <a:latin typeface="Gibson"/>
                          <a:ea typeface="Sagona Book"/>
                          <a:cs typeface="Times New Roman" panose="02020603050405020304" pitchFamily="18" charset="0"/>
                        </a:rPr>
                        <a:t>2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1458658302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2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effectLst/>
                          <a:latin typeface="Gibson"/>
                          <a:ea typeface="Sagona Book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ES" sz="700" dirty="0">
                          <a:effectLst/>
                          <a:latin typeface="Gibson"/>
                          <a:ea typeface="Sagona Book"/>
                          <a:cs typeface="Times New Roman" panose="02020603050405020304" pitchFamily="18" charset="0"/>
                        </a:rPr>
                        <a:t>Informe Mensual de procedimientos por etapa procesal.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INSERCIONES EN PRENSA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effectLst/>
                          <a:latin typeface="Gibson"/>
                          <a:ea typeface="Sagona Book"/>
                          <a:cs typeface="Calibri" panose="020F0502020204030204" pitchFamily="34" charset="0"/>
                        </a:rPr>
                        <a:t>Dar a conocer el número de 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effectLst/>
                          <a:latin typeface="Gibson"/>
                          <a:ea typeface="Sagona Book"/>
                          <a:cs typeface="Calibri" panose="020F0502020204030204" pitchFamily="34" charset="0"/>
                        </a:rPr>
                        <a:t>expedientes por etapa procesal 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2829950213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3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  <a:ea typeface="Sagona Book"/>
                          <a:cs typeface="Times New Roman" panose="02020603050405020304" pitchFamily="18" charset="0"/>
                        </a:rPr>
                        <a:t>Avisos Oficiales.</a:t>
                      </a:r>
                      <a:endParaRPr lang="es-MX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GIRA DE MEDIOS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effectLst/>
                          <a:latin typeface="Gibson"/>
                          <a:ea typeface="Sagona Book"/>
                          <a:cs typeface="Calibri" panose="020F0502020204030204" pitchFamily="34" charset="0"/>
                        </a:rPr>
                        <a:t> Notificar a los usuarios los Avisos</a:t>
                      </a:r>
                      <a:endParaRPr lang="es-MX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effectLst/>
                          <a:latin typeface="Gibson"/>
                          <a:ea typeface="Sagona Book"/>
                          <a:cs typeface="Calibri" panose="020F0502020204030204" pitchFamily="34" charset="0"/>
                        </a:rPr>
                        <a:t>Oficiales emitidos por el Área de</a:t>
                      </a:r>
                      <a:endParaRPr lang="es-MX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solidFill>
                            <a:srgbClr val="000000"/>
                          </a:solidFill>
                          <a:effectLst/>
                          <a:latin typeface="Gibson"/>
                          <a:ea typeface="Sagona Book"/>
                          <a:cs typeface="Calibri" panose="020F0502020204030204" pitchFamily="34" charset="0"/>
                        </a:rPr>
                        <a:t>Presidencia</a:t>
                      </a:r>
                      <a:endParaRPr lang="es-MX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1555146454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4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  <a:ea typeface="Sagona Book"/>
                          <a:cs typeface="Times New Roman" panose="02020603050405020304" pitchFamily="18" charset="0"/>
                        </a:rPr>
                        <a:t>Resoluciones emitidas en carácter de conciliación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PARTICIPACIÓN EN LA MEDIA HORA ESTATAL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effectLst/>
                          <a:latin typeface="Gibson"/>
                          <a:ea typeface="Sagona Book"/>
                          <a:cs typeface="Calibri" panose="020F0502020204030204" pitchFamily="34" charset="0"/>
                        </a:rPr>
                        <a:t> Ilustrar solo los procedimientos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solidFill>
                            <a:srgbClr val="000000"/>
                          </a:solidFill>
                          <a:effectLst/>
                          <a:latin typeface="Gibson"/>
                          <a:ea typeface="Sagona Book"/>
                          <a:cs typeface="Calibri" panose="020F0502020204030204" pitchFamily="34" charset="0"/>
                        </a:rPr>
                        <a:t>Conciliatorios efectuados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3688343981"/>
                  </a:ext>
                </a:extLst>
              </a:tr>
              <a:tr h="256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5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PANTALLAS ELECTRÓNICAS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2567906590"/>
                  </a:ext>
                </a:extLst>
              </a:tr>
              <a:tr h="380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6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USO DE MATERIALES EN REDES SOCIALES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 smtClean="0">
                          <a:effectLst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 smtClean="0">
                          <a:effectLst/>
                          <a:latin typeface="Gibson"/>
                          <a:ea typeface="+mn-ea"/>
                          <a:cs typeface="+mn-cs"/>
                        </a:rPr>
                        <a:t>240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152648310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7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CARTELES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88922846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8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VOLANTES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403763195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9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BOLETINES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1089187774"/>
                  </a:ext>
                </a:extLst>
              </a:tr>
              <a:tr h="185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10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ENTREVISTAS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1471058486"/>
                  </a:ext>
                </a:extLst>
              </a:tr>
              <a:tr h="329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11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TRÍPTICOS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8846" marR="8846" marT="8846" marB="0" anchor="ctr"/>
                </a:tc>
                <a:extLst>
                  <a:ext uri="{0D108BD9-81ED-4DB2-BD59-A6C34878D82A}">
                    <a16:rowId xmlns:a16="http://schemas.microsoft.com/office/drawing/2014/main" val="77032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66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3000" dirty="0">
                <a:latin typeface="Gibson Heavy" pitchFamily="50" charset="0"/>
              </a:rPr>
              <a:t>CAMPAÑAS INFORMATIVAS PROYECTADAS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75894" y="1868203"/>
            <a:ext cx="11029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903163"/>
              </a:buClr>
              <a:buSzPct val="92000"/>
            </a:pPr>
            <a:r>
              <a:rPr lang="es-ES" sz="1200" dirty="0">
                <a:latin typeface="Gibson" pitchFamily="50" charset="0"/>
                <a:ea typeface="Sagona Book"/>
                <a:cs typeface="Times New Roman" panose="02020603050405020304" pitchFamily="18" charset="0"/>
              </a:rPr>
              <a:t>SON LAS CAMPAÑAS QUE NO REQUIEREN EL USO DE LA TOTALIDAD DE LOS MEDIOS DE COMUNICACIÓN, SIN EMBARGO, REQUIEREN DIFUSIÓN, YA SEA POR UNA OBLIGACIÓN LEGAL O POR LA OPERATIVIDAD DEL PROGRAMA O ACCIÓN (DE UNO A 3 MEDIOS).</a:t>
            </a:r>
            <a:endParaRPr lang="es-419" sz="1200" dirty="0">
              <a:effectLst/>
              <a:latin typeface="Sagona Book"/>
              <a:ea typeface="Sagona Book"/>
              <a:cs typeface="Times New Roman" panose="02020603050405020304" pitchFamily="18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91505"/>
              </p:ext>
            </p:extLst>
          </p:nvPr>
        </p:nvGraphicFramePr>
        <p:xfrm>
          <a:off x="575892" y="2335212"/>
          <a:ext cx="11029617" cy="4205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982">
                  <a:extLst>
                    <a:ext uri="{9D8B030D-6E8A-4147-A177-3AD203B41FA5}">
                      <a16:colId xmlns:a16="http://schemas.microsoft.com/office/drawing/2014/main" val="785014531"/>
                    </a:ext>
                  </a:extLst>
                </a:gridCol>
                <a:gridCol w="2561574">
                  <a:extLst>
                    <a:ext uri="{9D8B030D-6E8A-4147-A177-3AD203B41FA5}">
                      <a16:colId xmlns:a16="http://schemas.microsoft.com/office/drawing/2014/main" val="1075399492"/>
                    </a:ext>
                  </a:extLst>
                </a:gridCol>
                <a:gridCol w="1127551">
                  <a:extLst>
                    <a:ext uri="{9D8B030D-6E8A-4147-A177-3AD203B41FA5}">
                      <a16:colId xmlns:a16="http://schemas.microsoft.com/office/drawing/2014/main" val="571039951"/>
                    </a:ext>
                  </a:extLst>
                </a:gridCol>
                <a:gridCol w="1774982">
                  <a:extLst>
                    <a:ext uri="{9D8B030D-6E8A-4147-A177-3AD203B41FA5}">
                      <a16:colId xmlns:a16="http://schemas.microsoft.com/office/drawing/2014/main" val="411377044"/>
                    </a:ext>
                  </a:extLst>
                </a:gridCol>
                <a:gridCol w="378276">
                  <a:extLst>
                    <a:ext uri="{9D8B030D-6E8A-4147-A177-3AD203B41FA5}">
                      <a16:colId xmlns:a16="http://schemas.microsoft.com/office/drawing/2014/main" val="952132309"/>
                    </a:ext>
                  </a:extLst>
                </a:gridCol>
                <a:gridCol w="378276">
                  <a:extLst>
                    <a:ext uri="{9D8B030D-6E8A-4147-A177-3AD203B41FA5}">
                      <a16:colId xmlns:a16="http://schemas.microsoft.com/office/drawing/2014/main" val="3024571269"/>
                    </a:ext>
                  </a:extLst>
                </a:gridCol>
                <a:gridCol w="378276">
                  <a:extLst>
                    <a:ext uri="{9D8B030D-6E8A-4147-A177-3AD203B41FA5}">
                      <a16:colId xmlns:a16="http://schemas.microsoft.com/office/drawing/2014/main" val="2592593720"/>
                    </a:ext>
                  </a:extLst>
                </a:gridCol>
                <a:gridCol w="363725">
                  <a:extLst>
                    <a:ext uri="{9D8B030D-6E8A-4147-A177-3AD203B41FA5}">
                      <a16:colId xmlns:a16="http://schemas.microsoft.com/office/drawing/2014/main" val="619265578"/>
                    </a:ext>
                  </a:extLst>
                </a:gridCol>
                <a:gridCol w="363725">
                  <a:extLst>
                    <a:ext uri="{9D8B030D-6E8A-4147-A177-3AD203B41FA5}">
                      <a16:colId xmlns:a16="http://schemas.microsoft.com/office/drawing/2014/main" val="2667786153"/>
                    </a:ext>
                  </a:extLst>
                </a:gridCol>
                <a:gridCol w="334627">
                  <a:extLst>
                    <a:ext uri="{9D8B030D-6E8A-4147-A177-3AD203B41FA5}">
                      <a16:colId xmlns:a16="http://schemas.microsoft.com/office/drawing/2014/main" val="1234317361"/>
                    </a:ext>
                  </a:extLst>
                </a:gridCol>
                <a:gridCol w="419739">
                  <a:extLst>
                    <a:ext uri="{9D8B030D-6E8A-4147-A177-3AD203B41FA5}">
                      <a16:colId xmlns:a16="http://schemas.microsoft.com/office/drawing/2014/main" val="2921868633"/>
                    </a:ext>
                  </a:extLst>
                </a:gridCol>
                <a:gridCol w="419739">
                  <a:extLst>
                    <a:ext uri="{9D8B030D-6E8A-4147-A177-3AD203B41FA5}">
                      <a16:colId xmlns:a16="http://schemas.microsoft.com/office/drawing/2014/main" val="805907774"/>
                    </a:ext>
                  </a:extLst>
                </a:gridCol>
                <a:gridCol w="349177">
                  <a:extLst>
                    <a:ext uri="{9D8B030D-6E8A-4147-A177-3AD203B41FA5}">
                      <a16:colId xmlns:a16="http://schemas.microsoft.com/office/drawing/2014/main" val="929169328"/>
                    </a:ext>
                  </a:extLst>
                </a:gridCol>
                <a:gridCol w="376818">
                  <a:extLst>
                    <a:ext uri="{9D8B030D-6E8A-4147-A177-3AD203B41FA5}">
                      <a16:colId xmlns:a16="http://schemas.microsoft.com/office/drawing/2014/main" val="34334943"/>
                    </a:ext>
                  </a:extLst>
                </a:gridCol>
                <a:gridCol w="376818">
                  <a:extLst>
                    <a:ext uri="{9D8B030D-6E8A-4147-A177-3AD203B41FA5}">
                      <a16:colId xmlns:a16="http://schemas.microsoft.com/office/drawing/2014/main" val="3128392600"/>
                    </a:ext>
                  </a:extLst>
                </a:gridCol>
                <a:gridCol w="494666">
                  <a:extLst>
                    <a:ext uri="{9D8B030D-6E8A-4147-A177-3AD203B41FA5}">
                      <a16:colId xmlns:a16="http://schemas.microsoft.com/office/drawing/2014/main" val="3549847395"/>
                    </a:ext>
                  </a:extLst>
                </a:gridCol>
                <a:gridCol w="494666">
                  <a:extLst>
                    <a:ext uri="{9D8B030D-6E8A-4147-A177-3AD203B41FA5}">
                      <a16:colId xmlns:a16="http://schemas.microsoft.com/office/drawing/2014/main" val="3562335864"/>
                    </a:ext>
                  </a:extLst>
                </a:gridCol>
              </a:tblGrid>
              <a:tr h="287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NO.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NOMBRE DE LA ESTRATEGIA DE DIFUSIÓN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** PLATAFORMA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META DE LA ACTIVIDAD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ENE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FEB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MAR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ABR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MAY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JUN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JUL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AGO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SEP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OCT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NOV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DIC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TOTAL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4035269089"/>
                  </a:ext>
                </a:extLst>
              </a:tr>
              <a:tr h="19811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1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  <a:ea typeface="Sagona Book"/>
                          <a:cs typeface="Times New Roman" panose="02020603050405020304" pitchFamily="18" charset="0"/>
                        </a:rPr>
                        <a:t>Matriz de Indicadores de Resultados (MIR)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SPOT DE RADIO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solidFill>
                            <a:srgbClr val="000000"/>
                          </a:solidFill>
                          <a:effectLst/>
                          <a:latin typeface="Gibson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 conocimiento del cumplimento de los indicadores basados en resultados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939990965"/>
                  </a:ext>
                </a:extLst>
              </a:tr>
              <a:tr h="277364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SPOT DE TELEVISIÓN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3021415393"/>
                  </a:ext>
                </a:extLst>
              </a:tr>
              <a:tr h="271288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ESPECTACULARES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1413649748"/>
                  </a:ext>
                </a:extLst>
              </a:tr>
              <a:tr h="307082">
                <a:tc v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VIDEOS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 smtClean="0">
                          <a:effectLst/>
                          <a:latin typeface="Gibson"/>
                        </a:rPr>
                        <a:t>1</a:t>
                      </a: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r>
                        <a:rPr lang="es-MX" sz="700" dirty="0" smtClean="0">
                          <a:effectLst/>
                          <a:latin typeface="Gibson"/>
                        </a:rPr>
                        <a:t>1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700" dirty="0" smtClean="0">
                          <a:effectLst/>
                          <a:latin typeface="Gibson"/>
                          <a:ea typeface="Sagona Book"/>
                          <a:cs typeface="Times New Roman" panose="02020603050405020304" pitchFamily="18" charset="0"/>
                        </a:rPr>
                        <a:t>2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2282035867"/>
                  </a:ext>
                </a:extLst>
              </a:tr>
              <a:tr h="287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2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>
                          <a:effectLst/>
                          <a:latin typeface="Gibson"/>
                          <a:ea typeface="Sagona Book"/>
                          <a:cs typeface="Times New Roman" panose="02020603050405020304" pitchFamily="18" charset="0"/>
                        </a:rPr>
                        <a:t>Acuerdos y Resultados de los Comités</a:t>
                      </a:r>
                      <a:endParaRPr lang="es-MX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INSERCIONES EN PRENSA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Gibson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Publicar las resoluciones y acuerdos emitidos por los diferentes comités que conforman la Junta Local de Conciliación y Arbitraje </a:t>
                      </a:r>
                      <a:endParaRPr lang="es-MX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954090858"/>
                  </a:ext>
                </a:extLst>
              </a:tr>
              <a:tr h="208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3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dirty="0">
                          <a:effectLst/>
                          <a:latin typeface="Gibson"/>
                          <a:ea typeface="Sagona Book"/>
                          <a:cs typeface="Times New Roman" panose="02020603050405020304" pitchFamily="18" charset="0"/>
                        </a:rPr>
                        <a:t>Actividades Institucionales.</a:t>
                      </a:r>
                      <a:r>
                        <a:rPr lang="es-MX" sz="700" dirty="0">
                          <a:solidFill>
                            <a:srgbClr val="000000"/>
                          </a:solidFill>
                          <a:effectLst/>
                          <a:latin typeface="Gibson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GIRA DE MEDIOS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solidFill>
                            <a:srgbClr val="000000"/>
                          </a:solidFill>
                          <a:effectLst/>
                          <a:latin typeface="Gibson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Informar a la sociedad de las acciones realizadas en favor de la ciudadanía </a:t>
                      </a:r>
                      <a:endParaRPr lang="es-MX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930330340"/>
                  </a:ext>
                </a:extLst>
              </a:tr>
              <a:tr h="425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4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PARTICIPACIÓN EN LA MEDIA HORA ESTATAL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3814339672"/>
                  </a:ext>
                </a:extLst>
              </a:tr>
              <a:tr h="287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5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PANTALLAS ELECTRÓNICAS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2045731328"/>
                  </a:ext>
                </a:extLst>
              </a:tr>
              <a:tr h="425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6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USO DE MATERIALES EN REDES SOCIALES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r>
                        <a:rPr lang="es-MX" sz="700" dirty="0" smtClean="0">
                          <a:effectLst/>
                          <a:latin typeface="Gibson"/>
                        </a:rPr>
                        <a:t>20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bson"/>
                          <a:ea typeface="+mn-ea"/>
                          <a:cs typeface="+mn-cs"/>
                        </a:rPr>
                        <a:t>20</a:t>
                      </a:r>
                      <a:endParaRPr kumimoji="0" lang="es-419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r>
                        <a:rPr lang="es-MX" sz="700" dirty="0" smtClean="0">
                          <a:effectLst/>
                          <a:latin typeface="Gibson"/>
                        </a:rPr>
                        <a:t>240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484185810"/>
                  </a:ext>
                </a:extLst>
              </a:tr>
              <a:tr h="208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7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CARTELES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926483564"/>
                  </a:ext>
                </a:extLst>
              </a:tr>
              <a:tr h="208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8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VOLANTES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1232205623"/>
                  </a:ext>
                </a:extLst>
              </a:tr>
              <a:tr h="208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9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BOLETINES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853840275"/>
                  </a:ext>
                </a:extLst>
              </a:tr>
              <a:tr h="208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10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ENTREVISTAS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1124156632"/>
                  </a:ext>
                </a:extLst>
              </a:tr>
              <a:tr h="208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11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 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Gibson"/>
                        </a:rPr>
                        <a:t>TRÍPTICOS</a:t>
                      </a:r>
                      <a:endParaRPr lang="es-419" sz="70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Gibson"/>
                        </a:rPr>
                        <a:t> </a:t>
                      </a:r>
                      <a:endParaRPr lang="es-419" sz="700" dirty="0">
                        <a:effectLst/>
                        <a:latin typeface="Gibson"/>
                        <a:ea typeface="Sagona Book"/>
                        <a:cs typeface="Times New Roman" panose="02020603050405020304" pitchFamily="18" charset="0"/>
                      </a:endParaRPr>
                    </a:p>
                  </a:txBody>
                  <a:tcPr marL="40570" marR="40570" marT="0" marB="0" anchor="ctr"/>
                </a:tc>
                <a:extLst>
                  <a:ext uri="{0D108BD9-81ED-4DB2-BD59-A6C34878D82A}">
                    <a16:rowId xmlns:a16="http://schemas.microsoft.com/office/drawing/2014/main" val="81328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24454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318</TotalTime>
  <Words>1003</Words>
  <Application>Microsoft Office PowerPoint</Application>
  <PresentationFormat>Panorámica</PresentationFormat>
  <Paragraphs>869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Calibri</vt:lpstr>
      <vt:lpstr>Gibson</vt:lpstr>
      <vt:lpstr>Gibson Heavy</vt:lpstr>
      <vt:lpstr>Gill Sans MT</vt:lpstr>
      <vt:lpstr>Sagona Book</vt:lpstr>
      <vt:lpstr>Times New Roman</vt:lpstr>
      <vt:lpstr>Wingdings</vt:lpstr>
      <vt:lpstr>Wingdings 2</vt:lpstr>
      <vt:lpstr>Dividendo</vt:lpstr>
      <vt:lpstr>Presentación de PowerPoint</vt:lpstr>
      <vt:lpstr>INTRODUCCIÓN</vt:lpstr>
      <vt:lpstr>FUNDAMENTO LEGAL</vt:lpstr>
      <vt:lpstr>OBJETIVO GENERAL</vt:lpstr>
      <vt:lpstr>OBJETIVOS Específicos</vt:lpstr>
      <vt:lpstr>HONESTIDAD Y TRABAJO </vt:lpstr>
      <vt:lpstr>DIFUSIÓN DE OBRAS Y ACCIONES</vt:lpstr>
      <vt:lpstr>CAMPAÑAS TRANSVERSALES PROYECTADAS</vt:lpstr>
      <vt:lpstr>CAMPAÑAS INFORMATIVAS PROYECTADAS</vt:lpstr>
      <vt:lpstr>COMUNICADOS MENSUALES PUBLICADOS</vt:lpstr>
      <vt:lpstr>METAS MENSUALES DE REDES SOCIALES PROYECTADAS</vt:lpstr>
      <vt:lpstr>Análisis FODA </vt:lpstr>
      <vt:lpstr>IMPLEMENTACIÓN DE LA IDENTIDAD GRÁFICA DEL GOBIERNO DEL ESTADO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</dc:title>
  <dc:creator>Ghia</dc:creator>
  <cp:lastModifiedBy>INFORMATICA</cp:lastModifiedBy>
  <cp:revision>31</cp:revision>
  <dcterms:created xsi:type="dcterms:W3CDTF">2023-10-03T17:02:46Z</dcterms:created>
  <dcterms:modified xsi:type="dcterms:W3CDTF">2023-11-30T21:30:02Z</dcterms:modified>
</cp:coreProperties>
</file>